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1857375"/>
  <p:embeddedFontLst>
    <p:embeddedFont>
      <p:font typeface="IBM Plex Mono SemiBold"/>
      <p:regular r:id="rId52"/>
      <p:bold r:id="rId53"/>
      <p:italic r:id="rId54"/>
      <p:boldItalic r:id="rId55"/>
    </p:embeddedFont>
    <p:embeddedFont>
      <p:font typeface="IBM Plex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gM1AVdyOhYI9ErDeGbruNdBaRB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bold.fntdata"/><Relationship Id="rId52" Type="http://schemas.openxmlformats.org/officeDocument/2006/relationships/font" Target="fonts/IBMPlexMon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-bold.fntdata"/><Relationship Id="rId12" Type="http://schemas.openxmlformats.org/officeDocument/2006/relationships/slide" Target="slides/slide7.xml"/><Relationship Id="rId56" Type="http://schemas.openxmlformats.org/officeDocument/2006/relationships/font" Target="fonts/IBMPlexMono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Mono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labs-jupyter-spacex-data-wrangling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jupyter-labs-eda-dataviz%20(1).ipynb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jupyter-labs-eda-sql-coursera%20(1)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lab-jupyter-launch-site-location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spacex-machine-learning-prediction-part-5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3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ster/jupyter-labs-spacex-data-collection-api.ipynb" TargetMode="Externa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tefanstraver/Capstone-Project/blob/main/jupyter-labs-webscraping%20(1).ipynb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Stefan Straver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10-05-2022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923050" y="4134379"/>
            <a:ext cx="897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https://github.com/Stefanstraver/Capstone-Project/blob/main/labs-jupyter-spacex-data-wrangling.ipynb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1085375" y="19662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Exploratory Analysis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66" name="Google Shape;166;p10"/>
          <p:cNvSpPr txBox="1"/>
          <p:nvPr/>
        </p:nvSpPr>
        <p:spPr>
          <a:xfrm>
            <a:off x="3538975" y="19662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Calculated nr. of launches at each site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67" name="Google Shape;167;p10"/>
          <p:cNvSpPr txBox="1"/>
          <p:nvPr/>
        </p:nvSpPr>
        <p:spPr>
          <a:xfrm>
            <a:off x="5992575" y="19662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Calculated the nr. occurence of orbits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68" name="Google Shape;168;p10"/>
          <p:cNvCxnSpPr>
            <a:stCxn id="165" idx="3"/>
            <a:endCxn id="166" idx="1"/>
          </p:cNvCxnSpPr>
          <p:nvPr/>
        </p:nvCxnSpPr>
        <p:spPr>
          <a:xfrm>
            <a:off x="2909075" y="27512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0"/>
          <p:cNvCxnSpPr>
            <a:stCxn id="166" idx="3"/>
            <a:endCxn id="167" idx="1"/>
          </p:cNvCxnSpPr>
          <p:nvPr/>
        </p:nvCxnSpPr>
        <p:spPr>
          <a:xfrm>
            <a:off x="5362675" y="27512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0"/>
          <p:cNvSpPr txBox="1"/>
          <p:nvPr/>
        </p:nvSpPr>
        <p:spPr>
          <a:xfrm>
            <a:off x="8446175" y="19662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Label for landing outcome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71" name="Google Shape;171;p10"/>
          <p:cNvCxnSpPr>
            <a:stCxn id="167" idx="3"/>
            <a:endCxn id="170" idx="1"/>
          </p:cNvCxnSpPr>
          <p:nvPr/>
        </p:nvCxnSpPr>
        <p:spPr>
          <a:xfrm>
            <a:off x="7816275" y="27512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770000" y="1825625"/>
            <a:ext cx="5262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We explored the data by visualizing the relationship of: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Flight number vs launch Site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Payload vs Launch site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Success rate of each orbit type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Flight number vs Orbit type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launch success vs Year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https://github.com/Stefanstraver/Capstone-Project/blob/main/jupyter-labs-eda-dataviz%20(1).ipynb</a:t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  <p:pic>
        <p:nvPicPr>
          <p:cNvPr id="179" name="Google Shape;17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25" y="1609949"/>
            <a:ext cx="3790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4775" y="4233050"/>
            <a:ext cx="3613611" cy="23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requested the follow data with SQL: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Names of unique launch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Total payload mass carried by boosters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Average payload mass carried by F9 v1.1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Total of successful and failed missions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The failed landing outcomes in drone ship, their booster version and launch site names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https://github.com/Stefanstraver/Capstone-Project/blob/main/jupyter-labs-eda-sql-coursera%20(1).ipynb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We marked all launch sites, and added map objects such as markers, circles, lines to mark the success or failure of launches for each site on the folium map.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We assigned the feature launch outcomes to failure and success.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Using the color-labeled marker clusters, we identified which launch sites have relatively high success rate.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We calculated the distances between a launch site to its proximities. 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https://github.com/Stefanstraver/Capstone-Project/blob/main/lab-jupyter-launch-site-location.ipynb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4"/>
          <p:cNvSpPr txBox="1"/>
          <p:nvPr>
            <p:ph idx="1" type="body"/>
          </p:nvPr>
        </p:nvSpPr>
        <p:spPr>
          <a:xfrm>
            <a:off x="770000" y="1825625"/>
            <a:ext cx="53013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built an interactive Dashboard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We plotted: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Pie Chart with total launches at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Scatter Graph with outcome vs payload mass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800" y="1657900"/>
            <a:ext cx="5301277" cy="24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1083975" y="4552875"/>
            <a:ext cx="103740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Made in skills network labs, so there is not a link in the GitHub project.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770050" y="4999229"/>
            <a:ext cx="9745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867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https://github.com/Stefanstraver/Capstone-Project/blob/main/spacex-machine-learning-prediction-part-5.ipynb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  <p:sp>
        <p:nvSpPr>
          <p:cNvPr id="211" name="Google Shape;211;p15"/>
          <p:cNvSpPr txBox="1"/>
          <p:nvPr/>
        </p:nvSpPr>
        <p:spPr>
          <a:xfrm>
            <a:off x="1050500" y="15326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Transformed the data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12" name="Google Shape;212;p15"/>
          <p:cNvSpPr txBox="1"/>
          <p:nvPr/>
        </p:nvSpPr>
        <p:spPr>
          <a:xfrm>
            <a:off x="3504100" y="15326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Split the data in training and testing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13" name="Google Shape;213;p15"/>
          <p:cNvSpPr txBox="1"/>
          <p:nvPr/>
        </p:nvSpPr>
        <p:spPr>
          <a:xfrm>
            <a:off x="5957700" y="1532675"/>
            <a:ext cx="1823700" cy="156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Built machine learning models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214" name="Google Shape;214;p15"/>
          <p:cNvCxnSpPr>
            <a:stCxn id="211" idx="3"/>
            <a:endCxn id="212" idx="1"/>
          </p:cNvCxnSpPr>
          <p:nvPr/>
        </p:nvCxnSpPr>
        <p:spPr>
          <a:xfrm>
            <a:off x="2874200" y="23176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15"/>
          <p:cNvCxnSpPr>
            <a:stCxn id="212" idx="3"/>
            <a:endCxn id="213" idx="1"/>
          </p:cNvCxnSpPr>
          <p:nvPr/>
        </p:nvCxnSpPr>
        <p:spPr>
          <a:xfrm>
            <a:off x="5327800" y="23176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15"/>
          <p:cNvSpPr txBox="1"/>
          <p:nvPr/>
        </p:nvSpPr>
        <p:spPr>
          <a:xfrm>
            <a:off x="9533575" y="1532675"/>
            <a:ext cx="1823700" cy="212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Use GridSearchCV to find best performing model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217" name="Google Shape;217;p15"/>
          <p:cNvCxnSpPr>
            <a:stCxn id="213" idx="3"/>
            <a:endCxn id="216" idx="1"/>
          </p:cNvCxnSpPr>
          <p:nvPr/>
        </p:nvCxnSpPr>
        <p:spPr>
          <a:xfrm>
            <a:off x="7781400" y="2317625"/>
            <a:ext cx="1752300" cy="2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15"/>
          <p:cNvSpPr txBox="1"/>
          <p:nvPr/>
        </p:nvSpPr>
        <p:spPr>
          <a:xfrm>
            <a:off x="2450100" y="3968400"/>
            <a:ext cx="1546500" cy="110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Logistic Regression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19" name="Google Shape;219;p15"/>
          <p:cNvSpPr txBox="1"/>
          <p:nvPr/>
        </p:nvSpPr>
        <p:spPr>
          <a:xfrm>
            <a:off x="4342500" y="3968400"/>
            <a:ext cx="1546500" cy="110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SVM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20" name="Google Shape;220;p15"/>
          <p:cNvSpPr txBox="1"/>
          <p:nvPr/>
        </p:nvSpPr>
        <p:spPr>
          <a:xfrm>
            <a:off x="6234900" y="3968400"/>
            <a:ext cx="1546500" cy="110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Decision</a:t>
            </a:r>
            <a:r>
              <a:rPr b="1" lang="en-US" sz="1500"/>
              <a:t> Tree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21" name="Google Shape;221;p15"/>
          <p:cNvSpPr txBox="1"/>
          <p:nvPr/>
        </p:nvSpPr>
        <p:spPr>
          <a:xfrm>
            <a:off x="8127288" y="3968400"/>
            <a:ext cx="1546500" cy="1108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K-Nearest Neighbour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cxnSp>
        <p:nvCxnSpPr>
          <p:cNvPr id="222" name="Google Shape;222;p15"/>
          <p:cNvCxnSpPr>
            <a:stCxn id="213" idx="2"/>
            <a:endCxn id="218" idx="0"/>
          </p:cNvCxnSpPr>
          <p:nvPr/>
        </p:nvCxnSpPr>
        <p:spPr>
          <a:xfrm flipH="1">
            <a:off x="3223350" y="3102575"/>
            <a:ext cx="36462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5"/>
          <p:cNvCxnSpPr>
            <a:stCxn id="213" idx="2"/>
            <a:endCxn id="219" idx="0"/>
          </p:cNvCxnSpPr>
          <p:nvPr/>
        </p:nvCxnSpPr>
        <p:spPr>
          <a:xfrm flipH="1">
            <a:off x="5115750" y="3102575"/>
            <a:ext cx="17538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15"/>
          <p:cNvCxnSpPr>
            <a:stCxn id="213" idx="2"/>
            <a:endCxn id="220" idx="0"/>
          </p:cNvCxnSpPr>
          <p:nvPr/>
        </p:nvCxnSpPr>
        <p:spPr>
          <a:xfrm>
            <a:off x="6869550" y="3102575"/>
            <a:ext cx="1386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15"/>
          <p:cNvCxnSpPr>
            <a:stCxn id="213" idx="2"/>
            <a:endCxn id="221" idx="0"/>
          </p:cNvCxnSpPr>
          <p:nvPr/>
        </p:nvCxnSpPr>
        <p:spPr>
          <a:xfrm>
            <a:off x="6869550" y="3102575"/>
            <a:ext cx="20310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2" name="Google Shape;232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8"/>
          <p:cNvSpPr txBox="1"/>
          <p:nvPr>
            <p:ph idx="1" type="body"/>
          </p:nvPr>
        </p:nvSpPr>
        <p:spPr>
          <a:xfrm>
            <a:off x="1428350" y="4320650"/>
            <a:ext cx="97563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</a:rPr>
              <a:t>We see with each Launch Site that the latest flights were a </a:t>
            </a:r>
            <a:r>
              <a:rPr lang="en-US" sz="2150">
                <a:solidFill>
                  <a:schemeClr val="dk1"/>
                </a:solidFill>
              </a:rPr>
              <a:t>success</a:t>
            </a:r>
            <a:r>
              <a:rPr lang="en-US" sz="2150">
                <a:solidFill>
                  <a:schemeClr val="dk1"/>
                </a:solidFill>
              </a:rPr>
              <a:t>. There were more flights with the CCAFS SLC 40 and in the beginning (+- 25 try's) they </a:t>
            </a:r>
            <a:r>
              <a:rPr lang="en-US" sz="2150">
                <a:solidFill>
                  <a:schemeClr val="dk1"/>
                </a:solidFill>
              </a:rPr>
              <a:t>mostly</a:t>
            </a:r>
            <a:r>
              <a:rPr lang="en-US" sz="2150">
                <a:solidFill>
                  <a:schemeClr val="dk1"/>
                </a:solidFill>
              </a:rPr>
              <a:t> used this type.</a:t>
            </a:r>
            <a:endParaRPr sz="3300"/>
          </a:p>
        </p:txBody>
      </p:sp>
      <p:sp>
        <p:nvSpPr>
          <p:cNvPr id="245" name="Google Shape;245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6" name="Google Shape;2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54612"/>
            <a:ext cx="10750902" cy="21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770000" y="4909950"/>
            <a:ext cx="10515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Now if you observe Payload Vs. Launch Site scatter point chart you will find for the VAFB-SLC launchsite there are no rockets launched for heavypayload mass(greater than 10000).</a:t>
            </a:r>
            <a:endParaRPr sz="2200"/>
          </a:p>
        </p:txBody>
      </p:sp>
      <p:sp>
        <p:nvSpPr>
          <p:cNvPr id="253" name="Google Shape;253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099"/>
            <a:ext cx="11887200" cy="232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Highest succes rates are: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ES-L1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GEO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HEO</a:t>
            </a:r>
            <a:endParaRPr sz="2250">
              <a:solidFill>
                <a:schemeClr val="dk1"/>
              </a:solidFill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●"/>
            </a:pPr>
            <a:r>
              <a:rPr lang="en-US" sz="2250">
                <a:solidFill>
                  <a:schemeClr val="dk1"/>
                </a:solidFill>
              </a:rPr>
              <a:t>SSO</a:t>
            </a:r>
            <a:endParaRPr sz="22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825" y="1980100"/>
            <a:ext cx="5716775" cy="376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sz="2200"/>
          </a:p>
        </p:txBody>
      </p:sp>
      <p:sp>
        <p:nvSpPr>
          <p:cNvPr id="269" name="Google Shape;269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70" name="Google Shape;2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850" y="1686450"/>
            <a:ext cx="5563750" cy="366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770000" y="2057400"/>
            <a:ext cx="5134800" cy="4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5177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2502">
                <a:solidFill>
                  <a:schemeClr val="dk1"/>
                </a:solidFill>
              </a:rPr>
              <a:t>With heavy payloads the successful landing or positive landing rate are more for Polar,LEO and ISS.</a:t>
            </a:r>
            <a:endParaRPr sz="2502">
              <a:solidFill>
                <a:schemeClr val="dk1"/>
              </a:solidFill>
            </a:endParaRPr>
          </a:p>
          <a:p>
            <a:pPr indent="-35177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2502">
                <a:solidFill>
                  <a:schemeClr val="dk1"/>
                </a:solidFill>
              </a:rPr>
              <a:t>However for GTO we cannot distinguish this well as both positive landing rate and negative landing(unsuccessful mission) are both there here.</a:t>
            </a:r>
            <a:endParaRPr sz="2502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475" y="2132825"/>
            <a:ext cx="5059679" cy="326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You can observe that the sucess rate since 2013 kept increasing till 2020</a:t>
            </a:r>
            <a:endParaRPr sz="2200"/>
          </a:p>
        </p:txBody>
      </p:sp>
      <p:sp>
        <p:nvSpPr>
          <p:cNvPr id="285" name="Google Shape;285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500" y="1998450"/>
            <a:ext cx="4850500" cy="31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25" y="1434201"/>
            <a:ext cx="5139853" cy="49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0" y="1469650"/>
            <a:ext cx="6606775" cy="48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/>
              <a:t>The total payload is 619967kg</a:t>
            </a:r>
            <a:endParaRPr sz="2200"/>
          </a:p>
        </p:txBody>
      </p:sp>
      <p:sp>
        <p:nvSpPr>
          <p:cNvPr id="307" name="Google Shape;307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25" y="2862325"/>
            <a:ext cx="5203100" cy="3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average payload mass carried by booster version F9 v1.1 is 6138kg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250" y="2787482"/>
            <a:ext cx="5382075" cy="32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date of the first successful landing outcome on ground pad is 04-06-2010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950" y="3069531"/>
            <a:ext cx="3923700" cy="310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680735" y="186387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boosters which have successfully landed on drone ship and had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025" y="2725975"/>
            <a:ext cx="3312900" cy="41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335" y="3231899"/>
            <a:ext cx="1460965" cy="354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58900" y="1396125"/>
            <a:ext cx="80310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b="1" lang="en-US" sz="2200">
                <a:solidFill>
                  <a:srgbClr val="292929"/>
                </a:solidFill>
              </a:rPr>
              <a:t>Summary of methodologies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Data Collection with API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Data Collection with Web Scraping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Data Wrangling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Exploratory Data Analysis with SQL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Exploratory Data Analysis with Data Visualization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Interactive Visual Analytics with Folium and Dashboard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Machine Learning Prediction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b="1" lang="en-US" sz="2200">
                <a:solidFill>
                  <a:srgbClr val="292929"/>
                </a:solidFill>
              </a:rPr>
              <a:t>Summary of all results</a:t>
            </a:r>
            <a:endParaRPr b="1" sz="1800">
              <a:solidFill>
                <a:srgbClr val="292929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Exploratory Data Analysis result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Interactive Analytics with explenatory screenshots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○"/>
            </a:pPr>
            <a:r>
              <a:rPr lang="en-US" sz="1800">
                <a:solidFill>
                  <a:srgbClr val="292929"/>
                </a:solidFill>
              </a:rPr>
              <a:t>Predictive Analytics result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total number of successful and failure mission outcomes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400" y="2773104"/>
            <a:ext cx="4759041" cy="35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3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the booster which have carried the maximum payload mass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405" y="2497025"/>
            <a:ext cx="7521325" cy="18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674" y="4588874"/>
            <a:ext cx="105727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174" y="4741274"/>
            <a:ext cx="1190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32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failed landing_outcomes in drone ship, their booster versions, and launch site names for in year 2015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699" y="2939872"/>
            <a:ext cx="9078213" cy="32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770006" y="1825625"/>
            <a:ext cx="3451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ank count of landing outcomes (such as Failure (drone ship) or Success (ground pad)) between the date 2010-06-04 and 2017-03-20, in descending order</a:t>
            </a:r>
            <a:endParaRPr/>
          </a:p>
        </p:txBody>
      </p:sp>
      <p:sp>
        <p:nvSpPr>
          <p:cNvPr id="366" name="Google Shape;366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67" name="Google Shape;36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233" y="1656760"/>
            <a:ext cx="61245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770006" y="1825625"/>
            <a:ext cx="391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All launch sites are close to the coast.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Most of them are located at the east coast.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Locations of the launchsites</a:t>
            </a:r>
            <a:endParaRPr/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73" y="1979775"/>
            <a:ext cx="6397617" cy="370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770005" y="1825625"/>
            <a:ext cx="512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Green markers show success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Red markes show not a success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Amount and status of the success</a:t>
            </a:r>
            <a:endParaRPr sz="4000">
              <a:solidFill>
                <a:srgbClr val="0B49CB"/>
              </a:solidFill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05" y="2323087"/>
            <a:ext cx="5995295" cy="335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00" y="3207101"/>
            <a:ext cx="5063002" cy="24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Distance to landmarks in the area</a:t>
            </a:r>
            <a:endParaRPr/>
          </a:p>
        </p:txBody>
      </p:sp>
      <p:pic>
        <p:nvPicPr>
          <p:cNvPr id="396" name="Google Shape;3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860" y="1362293"/>
            <a:ext cx="10092300" cy="50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The pie chart with total success launches</a:t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13" y="1673699"/>
            <a:ext cx="9209185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58700" y="1594150"/>
            <a:ext cx="10200300" cy="4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b="1" lang="en-US" sz="2200">
                <a:solidFill>
                  <a:srgbClr val="292929"/>
                </a:solidFill>
              </a:rPr>
              <a:t>Project background and context</a:t>
            </a:r>
            <a:endParaRPr b="1"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SpaceX reuse the first stage of the rocket. This results in a cost of 62 million instead of the 165 million that other providers have. If we can </a:t>
            </a:r>
            <a:r>
              <a:rPr lang="en-US" sz="2200">
                <a:solidFill>
                  <a:srgbClr val="292929"/>
                </a:solidFill>
              </a:rPr>
              <a:t>determine</a:t>
            </a:r>
            <a:r>
              <a:rPr lang="en-US" sz="2200">
                <a:solidFill>
                  <a:srgbClr val="292929"/>
                </a:solidFill>
              </a:rPr>
              <a:t> if the first stage of a rocket </a:t>
            </a:r>
            <a:r>
              <a:rPr lang="en-US" sz="2200">
                <a:solidFill>
                  <a:srgbClr val="292929"/>
                </a:solidFill>
              </a:rPr>
              <a:t>successfully</a:t>
            </a:r>
            <a:r>
              <a:rPr lang="en-US" sz="2200">
                <a:solidFill>
                  <a:srgbClr val="292929"/>
                </a:solidFill>
              </a:rPr>
              <a:t> lands, we can determine what the cost will be of the launch. 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b="1" lang="en-US" sz="2200">
                <a:solidFill>
                  <a:srgbClr val="292929"/>
                </a:solidFill>
              </a:rPr>
              <a:t>Problems you want to find answers</a:t>
            </a:r>
            <a:endParaRPr b="1"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1. </a:t>
            </a:r>
            <a:r>
              <a:rPr lang="en-US" sz="2200">
                <a:solidFill>
                  <a:srgbClr val="292929"/>
                </a:solidFill>
              </a:rPr>
              <a:t>What are the variables that determine if a rocket </a:t>
            </a:r>
            <a:r>
              <a:rPr lang="en-US" sz="2200">
                <a:solidFill>
                  <a:srgbClr val="292929"/>
                </a:solidFill>
              </a:rPr>
              <a:t>successfully</a:t>
            </a:r>
            <a:r>
              <a:rPr lang="en-US" sz="2200">
                <a:solidFill>
                  <a:srgbClr val="292929"/>
                </a:solidFill>
              </a:rPr>
              <a:t> lands?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2. What is the interaction between those variables?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3. What are the operating conditions to have a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landing?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The pie chart of KSC LC-39A</a:t>
            </a:r>
            <a:endParaRPr/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850" y="1967924"/>
            <a:ext cx="63246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The scatter plot, Low weight and Heavy weight</a:t>
            </a:r>
            <a:endParaRPr/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50" y="1537336"/>
            <a:ext cx="111918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826840" y="1406200"/>
            <a:ext cx="10401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Model with the highest accuracy is </a:t>
            </a:r>
            <a:r>
              <a:rPr lang="en-US" sz="2200">
                <a:solidFill>
                  <a:srgbClr val="3C4043"/>
                </a:solidFill>
              </a:rPr>
              <a:t>DecisionTree with a score of 0.8732</a:t>
            </a:r>
            <a:endParaRPr sz="2200">
              <a:solidFill>
                <a:srgbClr val="3C40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50" y="1894725"/>
            <a:ext cx="7514101" cy="47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770004" y="2057400"/>
            <a:ext cx="58107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</a:t>
            </a:r>
            <a:r>
              <a:rPr lang="en-US" sz="2200">
                <a:solidFill>
                  <a:srgbClr val="292929"/>
                </a:solidFill>
              </a:rPr>
              <a:t>challenge</a:t>
            </a:r>
            <a:r>
              <a:rPr lang="en-US" sz="2200">
                <a:solidFill>
                  <a:srgbClr val="292929"/>
                </a:solidFill>
              </a:rPr>
              <a:t> is the false positive. This means that the the model predicts that the ship will land, but instead it didn’t land.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You can find this in the top right corner.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700" y="1824450"/>
            <a:ext cx="5102125" cy="39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45"/>
          <p:cNvSpPr txBox="1"/>
          <p:nvPr>
            <p:ph idx="1" type="body"/>
          </p:nvPr>
        </p:nvSpPr>
        <p:spPr>
          <a:xfrm>
            <a:off x="769991" y="1875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larger the flight amount at a launch site, the greater the success rate at a launch site.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Launch success rate started to increase in 2013.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Most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Orbits are: </a:t>
            </a:r>
            <a:r>
              <a:rPr lang="en-US" sz="2200">
                <a:solidFill>
                  <a:schemeClr val="dk1"/>
                </a:solidFill>
              </a:rPr>
              <a:t>ES-L1, GEO, HEO, SSO, VLEO.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KSC LC-39A had the most successful launches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Model with the highest accuracy is </a:t>
            </a:r>
            <a:r>
              <a:rPr lang="en-US" sz="2200">
                <a:solidFill>
                  <a:srgbClr val="3C4043"/>
                </a:solidFill>
              </a:rPr>
              <a:t>DecisionTree with a score of 0.8732</a:t>
            </a:r>
            <a:endParaRPr sz="2200">
              <a:solidFill>
                <a:srgbClr val="3C40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collected 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processed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data was collected with different methods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1442500" y="2782500"/>
            <a:ext cx="1823700" cy="129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SpaceX API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32" name="Google Shape;132;p7"/>
          <p:cNvSpPr txBox="1"/>
          <p:nvPr/>
        </p:nvSpPr>
        <p:spPr>
          <a:xfrm>
            <a:off x="5184150" y="2782500"/>
            <a:ext cx="1823700" cy="129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Normalised the .json file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33" name="Google Shape;133;p7"/>
          <p:cNvSpPr txBox="1"/>
          <p:nvPr/>
        </p:nvSpPr>
        <p:spPr>
          <a:xfrm>
            <a:off x="8925800" y="2782500"/>
            <a:ext cx="1823700" cy="129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Cleaned the data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34" name="Google Shape;134;p7"/>
          <p:cNvCxnSpPr>
            <a:stCxn id="131" idx="3"/>
            <a:endCxn id="132" idx="1"/>
          </p:cNvCxnSpPr>
          <p:nvPr/>
        </p:nvCxnSpPr>
        <p:spPr>
          <a:xfrm>
            <a:off x="3266200" y="3429000"/>
            <a:ext cx="19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7"/>
          <p:cNvCxnSpPr>
            <a:stCxn id="132" idx="3"/>
            <a:endCxn id="133" idx="1"/>
          </p:cNvCxnSpPr>
          <p:nvPr/>
        </p:nvCxnSpPr>
        <p:spPr>
          <a:xfrm>
            <a:off x="7007850" y="3429000"/>
            <a:ext cx="19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7"/>
          <p:cNvSpPr txBox="1"/>
          <p:nvPr/>
        </p:nvSpPr>
        <p:spPr>
          <a:xfrm>
            <a:off x="1442500" y="4580050"/>
            <a:ext cx="18237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Web Scraping Wikipedia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37" name="Google Shape;137;p7"/>
          <p:cNvSpPr txBox="1"/>
          <p:nvPr/>
        </p:nvSpPr>
        <p:spPr>
          <a:xfrm>
            <a:off x="5184150" y="4580050"/>
            <a:ext cx="18237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HTML table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38" name="Google Shape;138;p7"/>
          <p:cNvSpPr txBox="1"/>
          <p:nvPr/>
        </p:nvSpPr>
        <p:spPr>
          <a:xfrm>
            <a:off x="8925800" y="4580050"/>
            <a:ext cx="1823700" cy="129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Converted to pandas frame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139" name="Google Shape;139;p7"/>
          <p:cNvCxnSpPr>
            <a:stCxn id="136" idx="3"/>
            <a:endCxn id="137" idx="1"/>
          </p:cNvCxnSpPr>
          <p:nvPr/>
        </p:nvCxnSpPr>
        <p:spPr>
          <a:xfrm>
            <a:off x="3266200" y="5226550"/>
            <a:ext cx="19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7"/>
          <p:cNvCxnSpPr>
            <a:stCxn id="137" idx="3"/>
            <a:endCxn id="138" idx="1"/>
          </p:cNvCxnSpPr>
          <p:nvPr/>
        </p:nvCxnSpPr>
        <p:spPr>
          <a:xfrm>
            <a:off x="7007850" y="5226550"/>
            <a:ext cx="191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8"/>
          <p:cNvSpPr txBox="1"/>
          <p:nvPr>
            <p:ph idx="1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</a:t>
            </a:r>
            <a:r>
              <a:rPr lang="en-US" sz="2200">
                <a:solidFill>
                  <a:srgbClr val="292929"/>
                </a:solidFill>
              </a:rPr>
              <a:t>collected</a:t>
            </a:r>
            <a:r>
              <a:rPr lang="en-US" sz="2200">
                <a:solidFill>
                  <a:srgbClr val="292929"/>
                </a:solidFill>
              </a:rPr>
              <a:t> the data with the SpaceX API and did some cleaning to the data. With wrangling and formatting.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https://github.com/Stefanstraver/Capstone-Project/blob/master/jupyter-labs-spacex-data-collection-api.ipynb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063" y="1974838"/>
            <a:ext cx="58769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used BeautifulSoup to webscrape the information from wikipedia. Then we parsed the table and changed it into a pandas table.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Link to GitHub notebook is: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https://github.com/Stefanstraver/Capstone-Project/blob/main/jupyter-labs-webscraping%20(1).ipynb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763" y="2273088"/>
            <a:ext cx="52292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